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85" r:id="rId4"/>
    <p:sldId id="262" r:id="rId5"/>
    <p:sldId id="284" r:id="rId6"/>
    <p:sldId id="286" r:id="rId7"/>
    <p:sldId id="260" r:id="rId8"/>
    <p:sldId id="266" r:id="rId9"/>
    <p:sldId id="267" r:id="rId10"/>
    <p:sldId id="268" r:id="rId11"/>
    <p:sldId id="270" r:id="rId12"/>
    <p:sldId id="271" r:id="rId13"/>
    <p:sldId id="273" r:id="rId14"/>
    <p:sldId id="274" r:id="rId15"/>
    <p:sldId id="258" r:id="rId16"/>
    <p:sldId id="272" r:id="rId17"/>
    <p:sldId id="263" r:id="rId18"/>
    <p:sldId id="287" r:id="rId19"/>
    <p:sldId id="265" r:id="rId20"/>
    <p:sldId id="257" r:id="rId21"/>
    <p:sldId id="275" r:id="rId22"/>
    <p:sldId id="276" r:id="rId23"/>
    <p:sldId id="288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smtClean="0"/>
              <a:t>Обязанности юридических лиц, как Операторов ПД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Роскомнадзора по Томской 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3211389" cy="160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140152"/>
          </a:xfrm>
        </p:spPr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/</a:t>
            </a: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письма</a:t>
            </a:r>
          </a:p>
          <a:p>
            <a:pPr marL="11430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рекомендациями по уведомлению уполномоченного органа о начале обработки персональных данных и о внесении изменений в ранее представленные сведения </a:t>
            </a:r>
          </a:p>
          <a:p>
            <a:pPr marL="114300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(утверждены приказом Роскомнадзора от 30.05.2017 № 94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/>
            </a:endParaRPr>
          </a:p>
          <a:p>
            <a:pPr marL="11430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 Уведомления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письма и рекомендации по заполнению </a:t>
            </a: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найти на официальном сайте </a:t>
            </a: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Роскомнадзора по ТО:</a:t>
            </a:r>
          </a:p>
          <a:p>
            <a:pPr marL="114300" indent="0" algn="ctr">
              <a:buNone/>
            </a:pP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https://70.rkn.gov.ru</a:t>
            </a:r>
            <a:endParaRPr lang="ru-RU" sz="24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073E87"/>
                </a:solidFill>
              </a:rPr>
              <a:t>Меры</a:t>
            </a:r>
            <a:r>
              <a:rPr lang="ru-RU" sz="3600" dirty="0">
                <a:solidFill>
                  <a:srgbClr val="073E87"/>
                </a:solidFill>
              </a:rPr>
              <a:t>, </a:t>
            </a:r>
            <a:r>
              <a:rPr lang="ru-RU" sz="2800" dirty="0">
                <a:solidFill>
                  <a:srgbClr val="073E87"/>
                </a:solidFill>
              </a:rPr>
              <a:t>направленные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на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исполнение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Оператором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его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законных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обязанностей </a:t>
            </a:r>
            <a:r>
              <a:rPr lang="ru-RU" sz="1600" i="1" dirty="0">
                <a:solidFill>
                  <a:prstClr val="white">
                    <a:lumMod val="50000"/>
                  </a:prstClr>
                </a:solidFill>
              </a:rPr>
              <a:t>(ч. 1 ст. 18.1)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3657600" cy="3951288"/>
          </a:xfrm>
        </p:spPr>
        <p:txBody>
          <a:bodyPr>
            <a:normAutofit fontScale="92500"/>
          </a:bodyPr>
          <a:lstStyle/>
          <a:p>
            <a:pPr marL="114300" lvl="0" indent="457200" algn="just">
              <a:lnSpc>
                <a:spcPct val="130000"/>
              </a:lnSpc>
              <a:buClr>
                <a:srgbClr val="31B6FD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2000" b="1" i="1" dirty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принимать меры, </a:t>
            </a:r>
            <a:r>
              <a:rPr lang="ru-RU" sz="2000" b="1" u="sng" dirty="0">
                <a:solidFill>
                  <a:srgbClr val="31B6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и достаточные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выполнения обязанностей, предусмотренных Федеральным законом № 152-ФЗ и принятыми в соответствии с ним нормативными правовыми актами.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27984" y="1484784"/>
            <a:ext cx="3657600" cy="3951288"/>
          </a:xfrm>
        </p:spPr>
        <p:txBody>
          <a:bodyPr>
            <a:normAutofit fontScale="92500" lnSpcReduction="20000"/>
          </a:bodyPr>
          <a:lstStyle/>
          <a:p>
            <a:pPr marL="114300" lvl="0" indent="457200" algn="just">
              <a:lnSpc>
                <a:spcPct val="130000"/>
              </a:lnSpc>
              <a:buClr>
                <a:srgbClr val="31B6FD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определяет состав и перечень мер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и достаточных для обеспечения выполнения обязанностей, предусмотренных Федеральным законом № 152-ФЗ и принятыми в соответствии с ним нормативными правовыми актами, если иное не предусмотрено федеральным законодательством.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51723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представить документы и локальные акты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 образом подтвердить принятие 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в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18.1 </a:t>
            </a:r>
            <a:endParaRPr lang="ru-RU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073E87"/>
                </a:solidFill>
              </a:rPr>
              <a:t>Меры</a:t>
            </a:r>
            <a:r>
              <a:rPr lang="ru-RU" sz="4000" dirty="0">
                <a:solidFill>
                  <a:srgbClr val="073E87"/>
                </a:solidFill>
              </a:rPr>
              <a:t>, </a:t>
            </a:r>
            <a:r>
              <a:rPr lang="ru-RU" sz="3200" dirty="0">
                <a:solidFill>
                  <a:srgbClr val="073E87"/>
                </a:solidFill>
              </a:rPr>
              <a:t>направленные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на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исполнение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Оператором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его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законных</a:t>
            </a:r>
            <a:r>
              <a:rPr lang="ru-RU" sz="4000" dirty="0">
                <a:solidFill>
                  <a:srgbClr val="073E87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обязанностей </a:t>
            </a:r>
            <a:r>
              <a:rPr lang="ru-RU" sz="3200" dirty="0" smtClean="0">
                <a:solidFill>
                  <a:srgbClr val="073E87"/>
                </a:solidFill>
              </a:rPr>
              <a:t/>
            </a:r>
            <a:br>
              <a:rPr lang="ru-RU" sz="3200" dirty="0" smtClean="0">
                <a:solidFill>
                  <a:srgbClr val="073E87"/>
                </a:solidFill>
              </a:rPr>
            </a:br>
            <a:r>
              <a:rPr lang="ru-RU" sz="1400" i="1" dirty="0" smtClean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ru-RU" sz="1400" i="1" dirty="0">
                <a:solidFill>
                  <a:prstClr val="white">
                    <a:lumMod val="50000"/>
                  </a:prstClr>
                </a:solidFill>
              </a:rPr>
              <a:t>ч. 1 ст. 18.1)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62500" lnSpcReduction="20000"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6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азначение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являющимся юридическим лицом, </a:t>
            </a: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за организацию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ПД;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являющимся юридическим лицом, документов, определяющих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политику оператора в отношении обработки </a:t>
            </a:r>
            <a:r>
              <a:rPr lang="ru-RU" sz="2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 актов по вопросам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локальных актов, устанавливающих процедуры, направленные на предотвращение и выявление нарушений законодательства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последствий таких нарушений;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правовых, организационных и технических </a:t>
            </a:r>
            <a:r>
              <a:rPr lang="ru-RU" sz="2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по обеспечению безопасности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19 (при использовании информационных систем)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существление </a:t>
            </a: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и (или) аудита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Федеральному закону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152-ФЗ и принятым в соответствии с ним нормативным правовым актам, требованиям к защите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 оператора в отношении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локальным актам оператора;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ценка </a:t>
            </a: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может быть причинен субъектам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нарушения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152-ФЗ,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указанного вреда и принимаемых оператором мер, направленных на обеспечение выполнения обязанностей, предусмотренных Федеральным законом № 152-ФЗ 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знакомление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оператора, </a:t>
            </a:r>
            <a:r>
              <a:rPr lang="ru-RU" sz="2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осуществляющих обработку </a:t>
            </a:r>
            <a:r>
              <a:rPr lang="ru-RU" sz="26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положениями законодательства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 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требованиями к защите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документами, определяющими политику оператора в отношении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локальными актами по вопросам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обучение указанных работников.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8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30000"/>
              </a:lnSpc>
            </a:pPr>
            <a:r>
              <a:rPr lang="ru-RU" sz="2400" dirty="0">
                <a:latin typeface="Times New Roman"/>
              </a:rPr>
              <a:t>Оператор </a:t>
            </a:r>
            <a:r>
              <a:rPr lang="ru-RU" sz="2400" b="1" i="1" dirty="0">
                <a:latin typeface="Times New Roman"/>
              </a:rPr>
              <a:t>обязан</a:t>
            </a:r>
            <a:r>
              <a:rPr lang="ru-RU" sz="2400" dirty="0">
                <a:latin typeface="Times New Roman"/>
              </a:rPr>
              <a:t> </a:t>
            </a:r>
            <a:r>
              <a:rPr lang="ru-RU" sz="2800" b="1" i="1" u="sng" dirty="0">
                <a:solidFill>
                  <a:schemeClr val="accent2"/>
                </a:solidFill>
                <a:latin typeface="Times New Roman"/>
              </a:rPr>
              <a:t>опубликовать</a:t>
            </a:r>
            <a:r>
              <a:rPr lang="ru-RU" sz="2400" dirty="0">
                <a:latin typeface="Times New Roman"/>
              </a:rPr>
              <a:t> или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иным образом обеспечить неограниченный доступ</a:t>
            </a:r>
            <a:r>
              <a:rPr lang="ru-RU" sz="2400" b="1" i="1" dirty="0">
                <a:solidFill>
                  <a:schemeClr val="accent2"/>
                </a:solidFill>
                <a:latin typeface="Times New Roman"/>
              </a:rPr>
              <a:t> </a:t>
            </a:r>
            <a:r>
              <a:rPr lang="ru-RU" sz="2400" b="1" i="1" dirty="0">
                <a:latin typeface="Times New Roman"/>
              </a:rPr>
              <a:t>к документу, определяющему его политику</a:t>
            </a:r>
            <a:r>
              <a:rPr lang="ru-RU" sz="2400" dirty="0">
                <a:latin typeface="Times New Roman"/>
              </a:rPr>
              <a:t> в отношении обработки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к сведениям о реализуемых требованиях к защите </a:t>
            </a:r>
            <a:r>
              <a:rPr lang="ru-RU" sz="2400" dirty="0" smtClean="0">
                <a:latin typeface="Times New Roman"/>
              </a:rPr>
              <a:t>ПД. </a:t>
            </a:r>
          </a:p>
          <a:p>
            <a:pPr algn="ctr">
              <a:lnSpc>
                <a:spcPct val="130000"/>
              </a:lnSpc>
            </a:pPr>
            <a:endParaRPr lang="ru-RU" sz="2400" dirty="0" smtClean="0">
              <a:latin typeface="Times New Roman"/>
            </a:endParaRPr>
          </a:p>
          <a:p>
            <a:pPr algn="ctr">
              <a:lnSpc>
                <a:spcPct val="130000"/>
              </a:lnSpc>
            </a:pPr>
            <a:r>
              <a:rPr lang="ru-RU" sz="2400" dirty="0" smtClean="0">
                <a:latin typeface="Times New Roman"/>
              </a:rPr>
              <a:t>Оператор</a:t>
            </a:r>
            <a:r>
              <a:rPr lang="ru-RU" sz="2400" dirty="0">
                <a:latin typeface="Times New Roman"/>
              </a:rPr>
              <a:t>, осуществляющий сбор </a:t>
            </a:r>
            <a:r>
              <a:rPr lang="ru-RU" sz="2400" dirty="0" smtClean="0">
                <a:latin typeface="Times New Roman"/>
              </a:rPr>
              <a:t>ПД </a:t>
            </a:r>
            <a:r>
              <a:rPr lang="ru-RU" sz="2400" b="1" i="1" dirty="0" smtClean="0">
                <a:latin typeface="Times New Roman"/>
              </a:rPr>
              <a:t>с </a:t>
            </a:r>
            <a:r>
              <a:rPr lang="ru-RU" sz="2400" b="1" i="1" dirty="0">
                <a:latin typeface="Times New Roman"/>
              </a:rPr>
              <a:t>использованием информационно-телекоммуникационных сетей</a:t>
            </a:r>
            <a:r>
              <a:rPr lang="ru-RU" sz="2400" dirty="0">
                <a:latin typeface="Times New Roman"/>
              </a:rPr>
              <a:t>,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обязан опубликовать в соответствующей информационно-телекоммуникационной сети</a:t>
            </a:r>
            <a:r>
              <a:rPr lang="ru-RU" sz="2400" dirty="0">
                <a:latin typeface="Times New Roman"/>
              </a:rPr>
              <a:t> </a:t>
            </a:r>
            <a:r>
              <a:rPr lang="ru-RU" sz="2400" b="1" i="1" dirty="0">
                <a:latin typeface="Times New Roman"/>
              </a:rPr>
              <a:t>документ</a:t>
            </a:r>
            <a:r>
              <a:rPr lang="ru-RU" sz="2400" dirty="0">
                <a:latin typeface="Times New Roman"/>
              </a:rPr>
              <a:t>, </a:t>
            </a:r>
            <a:r>
              <a:rPr lang="ru-RU" sz="2400" b="1" i="1" dirty="0">
                <a:latin typeface="Times New Roman"/>
              </a:rPr>
              <a:t>определяющий его политику</a:t>
            </a:r>
            <a:r>
              <a:rPr lang="ru-RU" sz="2400" dirty="0">
                <a:latin typeface="Times New Roman"/>
              </a:rPr>
              <a:t> в отношении обработки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и сведения о реализуемых требованиях к защите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а также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обеспечить возможность доступа к указанному документу с использованием средств соответствующей информационно-телекоммуникационной сети</a:t>
            </a:r>
            <a:r>
              <a:rPr lang="ru-RU" sz="2400" dirty="0">
                <a:latin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6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Меры по обеспечению безопасности </a:t>
            </a:r>
            <a:r>
              <a:rPr lang="ru-RU" sz="2400" dirty="0" smtClean="0"/>
              <a:t>ПД </a:t>
            </a:r>
            <a:br>
              <a:rPr lang="ru-RU" sz="2400" dirty="0" smtClean="0"/>
            </a:br>
            <a:r>
              <a:rPr lang="ru-RU" sz="2400" dirty="0" smtClean="0"/>
              <a:t>при </a:t>
            </a:r>
            <a:r>
              <a:rPr lang="ru-RU" sz="2400" dirty="0"/>
              <a:t>их обработке, осуществляемой </a:t>
            </a:r>
            <a:r>
              <a:rPr lang="ru-RU" sz="2400" b="1" u="sng" dirty="0" smtClean="0"/>
              <a:t>без</a:t>
            </a:r>
            <a:r>
              <a:rPr lang="ru-RU" sz="2400" dirty="0" smtClean="0"/>
              <a:t> </a:t>
            </a:r>
            <a:r>
              <a:rPr lang="ru-RU" sz="2400" dirty="0"/>
              <a:t>использования средств </a:t>
            </a:r>
            <a:r>
              <a:rPr lang="ru-RU" sz="2400" dirty="0" smtClean="0"/>
              <a:t>автоматизации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осуществляемая без использования средств автоматизации, должна осуществляться таким образом, чтобы в </a:t>
            </a:r>
            <a:r>
              <a:rPr lang="ru-RU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каждой категории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определить места хранения </a:t>
            </a:r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(материальных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носителей) </a:t>
            </a:r>
            <a:r>
              <a:rPr lang="ru-RU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установить перечень лиц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обработку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либо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к ним доступ.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b="1" i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раздельное хранение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(материальных носителей), обработка которых осуществляется в различных целях.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хранении материальных носителей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соблюдаться условия, обеспечивающие сохранность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исключающие несанкционированный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ним доступ. Перечень мер, необходимых для обеспечения таких условий, порядок их принятия, а также перечень лиц, ответственных за реализацию указанных мер, устанавливаются оператором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9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обработке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854287" cy="5141168"/>
          </a:xfrm>
        </p:spPr>
        <p:txBody>
          <a:bodyPr>
            <a:normAutofit/>
          </a:bodyPr>
          <a:lstStyle/>
          <a:p>
            <a:pPr marL="571500" indent="-457200" algn="just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обеспечить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обработку ПД граждан РФ с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баз данных,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на территории Российской Федерации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случаев,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предусмотренных Федеральным законом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152-ФЗ; </a:t>
            </a:r>
            <a:r>
              <a:rPr lang="ru-RU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(п.5 ст.18)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Операторы и иные лица, получившие доступ 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не раскрывать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третьим лицам и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распространять</a:t>
            </a:r>
            <a:r>
              <a:rPr lang="ru-RU" sz="1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согласия субъекта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иное не предусмотрено федеральным законом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7)</a:t>
            </a:r>
            <a:endParaRPr lang="ru-RU" sz="19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поручить обработку </a:t>
            </a:r>
            <a:r>
              <a:rPr lang="ru-RU" sz="1900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другому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лицу </a:t>
            </a:r>
            <a:r>
              <a:rPr lang="ru-RU" sz="19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согласия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иное не предусмотрено федеральным законом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основании заключаемого с этим лицом договора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государственного или муниципального контракта, либо путем принятия государственным или муниципальным органом соответствующего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осуществляющее обработку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поручению оператора, обязано соблюдать принципы и правила обработки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предусмотренные Федеральным законом № 152-ФЗ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/>
          <a:lstStyle/>
          <a:p>
            <a:pPr algn="ctr"/>
            <a:r>
              <a:rPr lang="ru-RU" sz="3600" dirty="0"/>
              <a:t>Лица, ответственные за организацию обработки персональных данных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</a:pPr>
            <a:r>
              <a:rPr lang="ru-RU" sz="2400" dirty="0">
                <a:latin typeface="Times New Roman"/>
              </a:rPr>
              <a:t>Лицо, ответственное за организацию обработки персональных данных, в частности, </a:t>
            </a:r>
            <a:r>
              <a:rPr lang="ru-RU" sz="2400" i="1" u="sng" dirty="0">
                <a:solidFill>
                  <a:schemeClr val="accent2"/>
                </a:solidFill>
                <a:latin typeface="Times New Roman"/>
              </a:rPr>
              <a:t>обязано</a:t>
            </a:r>
            <a:r>
              <a:rPr lang="ru-RU" sz="2400" dirty="0">
                <a:latin typeface="Times New Roman"/>
              </a:rPr>
              <a:t>:</a:t>
            </a: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осуществлять </a:t>
            </a:r>
            <a:r>
              <a:rPr lang="ru-RU" b="1" u="sng" dirty="0">
                <a:latin typeface="Times New Roman"/>
              </a:rPr>
              <a:t>внутренний контроль</a:t>
            </a:r>
            <a:r>
              <a:rPr lang="ru-RU" b="1" dirty="0">
                <a:latin typeface="Times New Roman"/>
              </a:rPr>
              <a:t> </a:t>
            </a:r>
            <a:r>
              <a:rPr lang="ru-RU" b="1" u="sng" dirty="0">
                <a:latin typeface="Times New Roman"/>
              </a:rPr>
              <a:t>за соблюдением </a:t>
            </a:r>
            <a:r>
              <a:rPr lang="ru-RU" dirty="0">
                <a:latin typeface="Times New Roman"/>
              </a:rPr>
              <a:t>оператором и его работниками </a:t>
            </a:r>
            <a:r>
              <a:rPr lang="ru-RU" b="1" u="sng" dirty="0">
                <a:latin typeface="Times New Roman"/>
              </a:rPr>
              <a:t>законодательства </a:t>
            </a:r>
            <a:r>
              <a:rPr lang="ru-RU" b="1" u="sng" dirty="0" smtClean="0">
                <a:latin typeface="Times New Roman"/>
              </a:rPr>
              <a:t>РФ</a:t>
            </a:r>
            <a:r>
              <a:rPr lang="ru-RU" b="1" dirty="0" smtClean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о ПД, </a:t>
            </a:r>
            <a:r>
              <a:rPr lang="ru-RU" dirty="0">
                <a:latin typeface="Times New Roman"/>
              </a:rPr>
              <a:t>в том числе требований к защите </a:t>
            </a:r>
            <a:r>
              <a:rPr lang="ru-RU" dirty="0" smtClean="0">
                <a:latin typeface="Times New Roman"/>
              </a:rPr>
              <a:t>ПД;</a:t>
            </a:r>
            <a:endParaRPr lang="ru-RU" dirty="0">
              <a:latin typeface="Times New Roman"/>
            </a:endParaRP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доводить </a:t>
            </a:r>
            <a:r>
              <a:rPr lang="ru-RU" b="1" u="sng" dirty="0">
                <a:latin typeface="Times New Roman"/>
              </a:rPr>
              <a:t>до сведения</a:t>
            </a:r>
            <a:r>
              <a:rPr lang="ru-RU" b="1" dirty="0">
                <a:latin typeface="Times New Roman"/>
              </a:rPr>
              <a:t> </a:t>
            </a:r>
            <a:r>
              <a:rPr lang="ru-RU" dirty="0">
                <a:latin typeface="Times New Roman"/>
              </a:rPr>
              <a:t>работников оператора </a:t>
            </a:r>
            <a:r>
              <a:rPr lang="ru-RU" b="1" u="sng" dirty="0">
                <a:latin typeface="Times New Roman"/>
              </a:rPr>
              <a:t>положения законодательства</a:t>
            </a:r>
            <a:r>
              <a:rPr lang="ru-RU" dirty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РФ о ПД, </a:t>
            </a:r>
            <a:r>
              <a:rPr lang="ru-RU" dirty="0">
                <a:latin typeface="Times New Roman"/>
              </a:rPr>
              <a:t>локальных актов по вопросам обработки </a:t>
            </a:r>
            <a:r>
              <a:rPr lang="ru-RU" dirty="0" smtClean="0">
                <a:latin typeface="Times New Roman"/>
              </a:rPr>
              <a:t>ПД, </a:t>
            </a:r>
            <a:r>
              <a:rPr lang="ru-RU" dirty="0">
                <a:latin typeface="Times New Roman"/>
              </a:rPr>
              <a:t>требований к защите </a:t>
            </a:r>
            <a:r>
              <a:rPr lang="ru-RU" dirty="0" smtClean="0">
                <a:latin typeface="Times New Roman"/>
              </a:rPr>
              <a:t>ПД;</a:t>
            </a:r>
            <a:endParaRPr lang="ru-RU" dirty="0">
              <a:latin typeface="Times New Roman"/>
            </a:endParaRP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организовывать </a:t>
            </a:r>
            <a:r>
              <a:rPr lang="ru-RU" b="1" u="sng" dirty="0">
                <a:latin typeface="Times New Roman"/>
              </a:rPr>
              <a:t>прием и обработку обращений и запросов </a:t>
            </a:r>
            <a:r>
              <a:rPr lang="ru-RU" dirty="0">
                <a:latin typeface="Times New Roman"/>
              </a:rPr>
              <a:t>субъектов </a:t>
            </a:r>
            <a:r>
              <a:rPr lang="ru-RU" dirty="0" smtClean="0">
                <a:latin typeface="Times New Roman"/>
              </a:rPr>
              <a:t>ПД или </a:t>
            </a:r>
            <a:r>
              <a:rPr lang="ru-RU" dirty="0">
                <a:latin typeface="Times New Roman"/>
              </a:rPr>
              <a:t>их представителей и (или) </a:t>
            </a:r>
            <a:r>
              <a:rPr lang="ru-RU" b="1" u="sng" dirty="0">
                <a:latin typeface="Times New Roman"/>
              </a:rPr>
              <a:t>осуществлять контроль за приемом и обработкой</a:t>
            </a:r>
            <a:r>
              <a:rPr lang="ru-RU" b="1" dirty="0">
                <a:latin typeface="Times New Roman"/>
              </a:rPr>
              <a:t> </a:t>
            </a:r>
            <a:r>
              <a:rPr lang="ru-RU" dirty="0">
                <a:latin typeface="Times New Roman"/>
              </a:rPr>
              <a:t>таких обращений и запросов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6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Согласие на обработку персональных данных субъекта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ч. 1 ст. 9 Закона о персональных данных субъект персональных данных принимает решение о предоставлении его персональных данных и дает согласие на их обработку свободно, своей волей и в своем интересе. Согласие на обработку персональных данных должно быть конкретным, информированным и сознательным. Согласие на обработку персональных данных может быть дано субъектом персональных данных или его представителем в любой позволяющей подтвердить факт его получения форме, если иное не установлено федеральным законом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Согласие на обработку персональных данных субъекта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120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</a:t>
            </a:r>
            <a:r>
              <a:rPr lang="ru-RU" sz="28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11430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случаев, установленных в ч. 1 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Федерального закона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152-ФЗ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64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Письменное согласие </a:t>
            </a:r>
            <a:br>
              <a:rPr lang="ru-RU" dirty="0" smtClean="0"/>
            </a:br>
            <a:r>
              <a:rPr lang="ru-RU" dirty="0" smtClean="0"/>
              <a:t>должно включать в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fontScale="70000" lnSpcReduction="20000"/>
          </a:bodyPr>
          <a:lstStyle/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фамилию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, имя, отчество, адрес </a:t>
            </a:r>
            <a:r>
              <a:rPr lang="ru-RU" sz="2400" u="sng" dirty="0">
                <a:latin typeface="Times New Roman"/>
              </a:rPr>
              <a:t>субъекта</a:t>
            </a:r>
            <a:r>
              <a:rPr lang="ru-RU" sz="2400" dirty="0">
                <a:latin typeface="Times New Roman"/>
              </a:rPr>
              <a:t>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номер</a:t>
            </a:r>
            <a:r>
              <a:rPr lang="ru-RU" sz="2400" dirty="0">
                <a:latin typeface="Times New Roman"/>
              </a:rPr>
              <a:t> основного документа, удостоверяющего его личность, сведения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о дате выдачи </a:t>
            </a:r>
            <a:r>
              <a:rPr lang="ru-RU" sz="2400" dirty="0">
                <a:latin typeface="Times New Roman"/>
              </a:rPr>
              <a:t>указанного документа и выдавшем его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органе</a:t>
            </a:r>
            <a:r>
              <a:rPr lang="ru-RU" sz="2400" dirty="0">
                <a:latin typeface="Times New Roman"/>
              </a:rPr>
              <a:t>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фамилию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, имя, отчество, адрес </a:t>
            </a:r>
            <a:r>
              <a:rPr lang="ru-RU" sz="2400" u="sng" dirty="0">
                <a:latin typeface="Times New Roman"/>
              </a:rPr>
              <a:t>представителя</a:t>
            </a:r>
            <a:r>
              <a:rPr lang="ru-RU" sz="2400" dirty="0">
                <a:latin typeface="Times New Roman"/>
              </a:rPr>
              <a:t> субъекта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номер</a:t>
            </a:r>
            <a:r>
              <a:rPr lang="ru-RU" sz="2400" dirty="0">
                <a:latin typeface="Times New Roman"/>
              </a:rPr>
              <a:t> основного документа, удостоверяющего его личность, сведения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о дате </a:t>
            </a:r>
            <a:r>
              <a:rPr lang="ru-RU" sz="2400" dirty="0">
                <a:latin typeface="Times New Roman"/>
              </a:rPr>
              <a:t>выдачи указанного документа и выдавшем его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органе</a:t>
            </a:r>
            <a:r>
              <a:rPr lang="ru-RU" sz="2400" dirty="0">
                <a:latin typeface="Times New Roman"/>
              </a:rPr>
              <a:t>,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реквизиты доверенности или иного документа</a:t>
            </a:r>
            <a:r>
              <a:rPr lang="ru-RU" sz="2400" dirty="0">
                <a:latin typeface="Times New Roman"/>
              </a:rPr>
              <a:t>, подтверждающего полномочия этого представителя (при получении согласия от представителя субъекта </a:t>
            </a:r>
            <a:r>
              <a:rPr lang="ru-RU" sz="2400" dirty="0" smtClean="0">
                <a:latin typeface="Times New Roman"/>
              </a:rPr>
              <a:t>ПД);</a:t>
            </a:r>
            <a:endParaRPr lang="ru-RU" sz="2400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наименование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или фамилию, имя, отчество и адрес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 </a:t>
            </a:r>
            <a:r>
              <a:rPr lang="ru-RU" sz="2400" u="sng" dirty="0">
                <a:latin typeface="Times New Roman"/>
              </a:rPr>
              <a:t>оператора</a:t>
            </a:r>
            <a:r>
              <a:rPr lang="ru-RU" sz="2400" dirty="0">
                <a:latin typeface="Times New Roman"/>
              </a:rPr>
              <a:t>, получающего согласие субъекта </a:t>
            </a:r>
            <a:r>
              <a:rPr lang="ru-RU" sz="2400" dirty="0" smtClean="0">
                <a:latin typeface="Times New Roman"/>
              </a:rPr>
              <a:t>ПД;</a:t>
            </a:r>
            <a:endParaRPr lang="ru-RU" sz="2400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цель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обработки </a:t>
            </a:r>
            <a:r>
              <a:rPr lang="ru-RU" sz="2400" dirty="0" smtClean="0">
                <a:latin typeface="Times New Roman"/>
              </a:rPr>
              <a:t>ПД;</a:t>
            </a:r>
            <a:endParaRPr lang="ru-RU" sz="2400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перечень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персональных данных</a:t>
            </a:r>
            <a:r>
              <a:rPr lang="ru-RU" sz="2400" dirty="0">
                <a:latin typeface="Times New Roman"/>
              </a:rPr>
              <a:t>, на обработку которых дается согласие субъекта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ПД</a:t>
            </a:r>
            <a:r>
              <a:rPr lang="ru-RU" sz="2400" dirty="0" smtClean="0">
                <a:latin typeface="Times New Roman"/>
              </a:rPr>
              <a:t>;</a:t>
            </a:r>
            <a:endParaRPr lang="ru-RU" sz="2400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наименование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или фамилию, имя, отчество и адрес </a:t>
            </a:r>
            <a:r>
              <a:rPr lang="ru-RU" sz="2400" u="sng" dirty="0">
                <a:latin typeface="Times New Roman"/>
              </a:rPr>
              <a:t>лица</a:t>
            </a:r>
            <a:r>
              <a:rPr lang="ru-RU" sz="2400" dirty="0">
                <a:latin typeface="Times New Roman"/>
              </a:rPr>
              <a:t>, осуществляющего обработку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ПД </a:t>
            </a:r>
            <a:r>
              <a:rPr lang="ru-RU" sz="2400" u="sng" dirty="0" smtClean="0">
                <a:latin typeface="Times New Roman"/>
              </a:rPr>
              <a:t>по </a:t>
            </a:r>
            <a:r>
              <a:rPr lang="ru-RU" sz="2400" u="sng" dirty="0">
                <a:latin typeface="Times New Roman"/>
              </a:rPr>
              <a:t>поручению</a:t>
            </a:r>
            <a:r>
              <a:rPr lang="ru-RU" sz="2400" dirty="0">
                <a:latin typeface="Times New Roman"/>
              </a:rPr>
              <a:t> оператора, если обработка будет поручена такому лицу;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перечень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действий </a:t>
            </a:r>
            <a:r>
              <a:rPr lang="ru-RU" sz="2400" dirty="0">
                <a:latin typeface="Times New Roman"/>
              </a:rPr>
              <a:t>с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ПД</a:t>
            </a:r>
            <a:r>
              <a:rPr lang="ru-RU" sz="2400" dirty="0" smtClean="0">
                <a:latin typeface="Times New Roman"/>
              </a:rPr>
              <a:t>, </a:t>
            </a:r>
            <a:r>
              <a:rPr lang="ru-RU" sz="2400" dirty="0">
                <a:latin typeface="Times New Roman"/>
              </a:rPr>
              <a:t>на совершение которых дается согласие, общее описание используемых оператором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способов обработки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ПД</a:t>
            </a:r>
            <a:r>
              <a:rPr lang="ru-RU" sz="2400" dirty="0" smtClean="0">
                <a:latin typeface="Times New Roman"/>
              </a:rPr>
              <a:t>;</a:t>
            </a:r>
            <a:endParaRPr lang="ru-RU" sz="2400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срок</a:t>
            </a:r>
            <a:r>
              <a:rPr lang="ru-RU" sz="2400" dirty="0">
                <a:latin typeface="Times New Roman"/>
              </a:rPr>
              <a:t>, в течение которого действует согласие субъекта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ПД</a:t>
            </a:r>
            <a:r>
              <a:rPr lang="ru-RU" sz="2400" dirty="0" smtClean="0">
                <a:latin typeface="Times New Roman"/>
              </a:rPr>
              <a:t>, </a:t>
            </a:r>
            <a:r>
              <a:rPr lang="ru-RU" sz="2400" dirty="0">
                <a:latin typeface="Times New Roman"/>
              </a:rPr>
              <a:t>а также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способ его отзыва</a:t>
            </a:r>
            <a:r>
              <a:rPr lang="ru-RU" sz="2400" dirty="0">
                <a:latin typeface="Times New Roman"/>
              </a:rPr>
              <a:t>, если иное не установлено федеральным законом;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/>
              </a:rPr>
              <a:t>подпись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субъекта </a:t>
            </a:r>
            <a:r>
              <a:rPr lang="ru-RU" sz="2100" dirty="0">
                <a:solidFill>
                  <a:prstClr val="black"/>
                </a:solidFill>
                <a:latin typeface="Times New Roman"/>
              </a:rPr>
              <a:t>ПД</a:t>
            </a:r>
            <a:r>
              <a:rPr lang="ru-RU" sz="2400" dirty="0" smtClean="0">
                <a:latin typeface="Times New Roman"/>
              </a:rPr>
              <a:t>.</a:t>
            </a:r>
            <a:endParaRPr lang="ru-RU" sz="2400" dirty="0">
              <a:latin typeface="Times New Roman"/>
            </a:endParaRPr>
          </a:p>
          <a:p>
            <a:pPr marL="5715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0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Нормативно-правовые акты, регулирующие деятельность по обработке </a:t>
            </a:r>
            <a:r>
              <a:rPr lang="ru-RU" sz="3600" dirty="0" err="1"/>
              <a:t>ПД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70000" lnSpcReduction="20000"/>
          </a:bodyPr>
          <a:lstStyle/>
          <a:p>
            <a:pPr lvl="1" algn="just">
              <a:buFontTx/>
              <a:buChar char="-"/>
            </a:pPr>
            <a:endParaRPr lang="ru-RU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 от 12.12.1993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защите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автоматизированной обработке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28.01.1981   № 108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РФ (глава 14)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персональных данных» от 27.07.2006   №152-ФЗ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«О перечне сведений конфиденциального характера» от 06.03.1997   №188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Положения об особенностях обработки персональных данных, осуществляемой без использования средств автоматизации» от 15.09.2008 № 687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требований к материальным носителям биометрических персональных данных и технологиям хранения таких данных вне информационных систем персональных данных» от 06.07.2008 № 512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требований к защите персональных данных при их обработке в информационных системах персональных данных» от 01.11.2012 № 1119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1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огласие, </a:t>
            </a:r>
          </a:p>
          <a:p>
            <a:pPr marL="11430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содержащее </a:t>
            </a:r>
            <a:r>
              <a:rPr lang="ru-RU" sz="32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</a:t>
            </a:r>
            <a:r>
              <a:rPr lang="ru-RU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сведения, </a:t>
            </a:r>
          </a:p>
          <a:p>
            <a:pPr marL="11430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</a:t>
            </a:r>
            <a:r>
              <a:rPr lang="ru-RU" sz="32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законодательству.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16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77500" lnSpcReduction="20000"/>
          </a:bodyPr>
          <a:lstStyle/>
          <a:p>
            <a:pPr marL="114300" indent="457200" algn="ctr">
              <a:buNone/>
            </a:pP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</a:t>
            </a: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типовых форм </a:t>
            </a: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характер информации в которых предполагает или допускает включение в них </a:t>
            </a:r>
            <a:r>
              <a:rPr lang="ru-RU" sz="26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(далее </a:t>
            </a: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типовая форма), должны соблюдаться следующие условия</a:t>
            </a:r>
            <a:r>
              <a:rPr lang="ru-RU" sz="26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14300" indent="0" algn="just">
              <a:buNone/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или связанные с ней документы (инструкция по ее заполнению, карточки, реестры и журналы)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содержать сведения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цели обработки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осуществляемой без использования средств автоматизации, имя (наименование) и адрес оператора, фамилию, имя, отчество и адрес субъекта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получения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обработки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действий с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будут совершаться в процессе их обработки, общее описание используемых оператором способов обработки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предусматривать поле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субъект персональных данных может поставить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отметку о своем согласии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обработку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осуществляемую без использования средств автоматизации, - при необходимости получения письменного согласия на обработку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составлена таким образом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каждый из субъектов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содержащихся в документе,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имел возможность ознакомиться со своими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содержащимися в документе, не нарушая прав и законных интересов иных субъектов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исключать объединение полей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предназначенных для внесения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обработки которых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заведомо не совместимы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sz="4400" dirty="0"/>
              <a:t>Ответственность </a:t>
            </a:r>
            <a:br>
              <a:rPr lang="ru-RU" sz="4400" dirty="0"/>
            </a:br>
            <a:r>
              <a:rPr lang="ru-RU" sz="4400" dirty="0"/>
              <a:t>за нарушение в области персональных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24674"/>
            <a:ext cx="7632848" cy="334854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ru-RU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законодательства в области персональных данных влечет гражданскую, уголовную, административную, дисциплинарную ответственность юридических физических и должностных лиц.</a:t>
            </a:r>
          </a:p>
          <a:p>
            <a:pPr marL="11430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sz="4400" dirty="0" smtClean="0"/>
              <a:t>Ответственность Оператора по ст. 13.11 КоАП РФ с 1 июля 2017г.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24674"/>
            <a:ext cx="7704856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endParaRPr lang="ru-RU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1: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 algn="ctr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Персональных данных в «ИНЫХ» целях</a:t>
            </a:r>
          </a:p>
          <a:p>
            <a:pPr marL="114300" indent="0" algn="ctr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Об­ра­бо­т­ка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слу­ча­ях, не пре­ду­смо­т­рен­ных за­ко­но­да­тель­ством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ли­бо об­ра­бо­т­ка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не­со­в­ме­сти­мая с це­ля­ми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 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ис­клю­че­ни­ем слу­ча­ев, пре­ду­смо­т­рен­ных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законом,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дей­ствия не со­дер­жат уго­ло­в­но на­ка­зу­е­мо­го де­я­ния, -</a:t>
            </a:r>
          </a:p>
          <a:p>
            <a:pPr marL="11430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в­ле­чет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пре­ду­пре­ж­де­ние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на­ло­же­ние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ад­ми­ни­стра­тив­но­го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гра­ж­дан в раз­ме­ре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од­ной ты­ся­чи до трех ты­сяч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дол­ж­но­ст­ных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пя­ти ты­сяч до де­ся­ти ты­сяч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юри­ди­че­ских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трид­ца­ти ты­сяч до пя­ти­де­ся­ти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ты­сяч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01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776864" cy="4800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 algn="ctr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Персональных данных без согласия</a:t>
            </a:r>
          </a:p>
          <a:p>
            <a:pPr marL="114300" indent="0" algn="ctr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Об­ра­бо­т­ка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со­гла­сия в пись­мен­ной фор­ме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субъ­ек­та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обра­бо­т­ку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слу­ча­ях, ко­г­да та­кое со­гла­сие дол­ж­но быть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получе­но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со­о­т­вет­ствии с за­ко­но­да­тель­ством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дей­ствия не со­дер­жат уго­ло­в­но на­ка­зу­е­мо­го де­я­ния, ли­бо об­ра­бо­т­ка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на­ру­ше­ни­ем уста­но­в­лен­ных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за­ко­но­да­тель­ством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об­ла­сти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тре­бо­ва­ний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со­ста­ву све­де­ний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вклю­ча­е­мых в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письмен­ной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фор­ме субъ­ек­та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об­ра­бо­т­ку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14300" indent="0" algn="ctr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в­ле­чет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на­ло­же­ние ад­ми­ни­стра­тив­но­го штра­фа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гра­ж­дан в раз­ме­ре от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 ты­сяч до пя­ти ты­сяч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дол­ж­но­ст­ных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де­ся­ти ты­сяч до два­д­ца­ти ты­сяч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руб­лей; на юри­ди­че­ских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пят­на­д­цати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ты­сяч до се­ми­де­ся­ти пя­ти ты­сяч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6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lvl="0" indent="0" algn="ctr">
              <a:buClr>
                <a:srgbClr val="31B6FD"/>
              </a:buClr>
              <a:buNone/>
            </a:pP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предоставление доступа к политике по обработке Персональных данных</a:t>
            </a:r>
            <a:endParaRPr lang="ru-RU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u="sng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Не­вы­пол­не­ние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опе­ра­то­ром пре­ду­смо­т­рен­ной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РФ в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обя­за­н­но­сти </a:t>
            </a:r>
            <a:r>
              <a:rPr lang="ru-RU" i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опуб­ли­ко­ва­нию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i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обес­пе­че­нию иным об­ра­зом не­о­гра­ни­чен­но­го до­сту­па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до­ку­мен­ту,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определяюще­му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по­ли­ти­ку опе­ра­то­ра в от­но­ше­нии об­ра­бо­т­ки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све­де­ни­ям о ре­а­ли­зу­е­мых тре­бо­ва­ни­ях к за­щи­те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– </a:t>
            </a:r>
          </a:p>
          <a:p>
            <a:pPr marL="114300" indent="0">
              <a:buNone/>
            </a:pPr>
            <a:endParaRPr lang="ru-RU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вле­чет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пре­ду­пре­ж­де­ние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на­ло­же­ние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ад­ми­ни­стра­тив­но­го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гра­ж­дан в раз­ме­ре </a:t>
            </a:r>
            <a:r>
              <a:rPr lang="ru-RU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се­ми­сот до од­ной ты­ся­чи </a:t>
            </a:r>
            <a:r>
              <a:rPr lang="ru-RU" i="1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пятисот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дол­ж­но­ст­ных лиц - </a:t>
            </a:r>
            <a:r>
              <a:rPr lang="ru-RU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трех ты­сяч до ше­сти ты­сяч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руб­лей; на ин­ди­ви­ду­аль­ных пред­при­ни­ма­те­лей - </a:t>
            </a:r>
            <a:r>
              <a:rPr lang="ru-RU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пя­ти ты­сяч до де­ся­ти ты­сяч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юри­ди­че­ских лиц - </a:t>
            </a:r>
            <a:r>
              <a:rPr lang="ru-RU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пятнадца­ти </a:t>
            </a:r>
            <a:r>
              <a:rPr lang="ru-RU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ты­сяч до трид­ца­ти ты­сяч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80060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Сокрытие информации</a:t>
            </a:r>
          </a:p>
          <a:p>
            <a:pPr marL="11430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Не­вы­пол­не­ние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опе­ра­то­ром пре­ду­смо­т­рен­ной </a:t>
            </a:r>
            <a:r>
              <a:rPr lang="ru-RU" sz="200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РФ в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sz="200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i="1" u="sng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обя­за­н­но­сти </a:t>
            </a:r>
            <a:r>
              <a:rPr lang="ru-RU" sz="2000" i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i="1" u="sng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предостав­ле­нию </a:t>
            </a:r>
            <a:r>
              <a:rPr lang="ru-RU" sz="2000" i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субъ­ек­ту </a:t>
            </a:r>
            <a:r>
              <a:rPr lang="ru-RU" sz="2000" i="1" u="sng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инфор­ма­ции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ка­са­ю­щей­ся </a:t>
            </a:r>
            <a:r>
              <a:rPr lang="ru-RU" sz="200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обра­бо­т­ки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00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14300" indent="0" algn="ctr">
              <a:buNone/>
            </a:pPr>
            <a:endParaRPr lang="ru-RU" sz="2000" dirty="0" smtClean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в­ле­чет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пре­ду­пре­ж­де­ние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на­ло­же­ние ад­ми­ни­стра­тив­но­го штра­фа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гра­ж­дан в раз­ме­ре от </a:t>
            </a:r>
            <a:r>
              <a:rPr lang="ru-RU" sz="2000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од­ной ты­ся­чи до двух ты­сяч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дол­ж­но­ст­ных лиц - </a:t>
            </a:r>
            <a:r>
              <a:rPr lang="ru-RU" sz="2000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че­ты­рех ты­сяч до ше­сти ты­сяч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руб­лей; на ин­ди­ви­ду­аль­ных пред­при­ни­ма­те­лей - </a:t>
            </a:r>
            <a:r>
              <a:rPr lang="ru-RU" sz="2000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де­ся­ти ты­сяч до пят­на­д­ца­ти ты­сяч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руб­лей; на юри­ди­че­ских лиц - </a:t>
            </a:r>
            <a:r>
              <a:rPr lang="ru-RU" sz="2000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два­д­ца­ти ты­сяч до со­ро­ка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ты­сяч руб­лей.</a:t>
            </a:r>
          </a:p>
          <a:p>
            <a:pPr marL="11430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34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ru-RU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lvl="0" indent="0" algn="ctr">
              <a:buClr>
                <a:srgbClr val="31B6FD"/>
              </a:buClr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требований субъектов Персональных данных и иных уполномоченных лиц об уточнении или блокировке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в сроки, установленные законодательством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или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представителя либо уполномоченного органа по защите прав субъектов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блокировании или уничтожении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случае, если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являются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неполными, устаревшими, неточными, незаконно полученными или не являются необходимыми для заявленной цели обработки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граждан в размере от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одной тысячи до двух тысяч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 на должностных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–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 тысяч до десяти тысяч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 на индивидуальных предпринимателей 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десяти тысяч до двадцати тысяч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рублей; на юридических лиц 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двадцати пяти тысяч до сорока пяти тысяч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рублей.</a:t>
            </a:r>
          </a:p>
          <a:p>
            <a:pPr marL="11430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к сохранности Персональных данных</a:t>
            </a:r>
          </a:p>
          <a:p>
            <a:pPr marL="11430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при обработке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без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средств автоматизации 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соблюдению условий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законодательством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сохранность ПД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хранении материальных носителей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исключающих несанкционированный к ним доступ,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это повлекло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неправомерный или случайный доступ 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уничтожение, изменение, блокирование, копирование, предоставление, распространение либо иные неправомерные действия в отношении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признаков уголовно наказуемого деяния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114300" indent="0" algn="ctr">
              <a:buNone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 в размере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семисот до двух тысяч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 на должностных лиц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четырех тысяч до десяти тысяч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 на индивидуальных предпринимателей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десяти тысяч до двадцати тысяч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рублей; на юридических лиц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двадцати пяти тысяч до пятидесяти тысяч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1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обезличивания Персональных данных</a:t>
            </a:r>
          </a:p>
          <a:p>
            <a:pPr marL="114300" indent="0">
              <a:buNone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являющимся государственным или муниципальным органом, предусмотренной законодательством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обязанности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обезличиванию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несоблюдение установленных требований или методов по обезличиванию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</a:p>
          <a:p>
            <a:pPr marL="114300" indent="0" algn="ctr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0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должностных лиц в размере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трех тысяч до шести тысяч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Персональные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000" dirty="0" smtClean="0">
                <a:latin typeface="Times New Roman"/>
              </a:rPr>
              <a:t>любая </a:t>
            </a:r>
            <a:r>
              <a:rPr lang="ru-RU" sz="2000" dirty="0">
                <a:latin typeface="Times New Roman"/>
              </a:rPr>
              <a:t>информация, относящаяся к прямо или косвенно </a:t>
            </a:r>
            <a:r>
              <a:rPr lang="ru-RU" sz="2000" b="1" i="1" dirty="0">
                <a:latin typeface="Times New Roman"/>
              </a:rPr>
              <a:t>определенному</a:t>
            </a:r>
            <a:r>
              <a:rPr lang="ru-RU" sz="2000" dirty="0">
                <a:latin typeface="Times New Roman"/>
              </a:rPr>
              <a:t> или </a:t>
            </a:r>
            <a:r>
              <a:rPr lang="ru-RU" sz="2000" b="1" i="1" dirty="0">
                <a:latin typeface="Times New Roman"/>
              </a:rPr>
              <a:t>определяемому</a:t>
            </a:r>
            <a:r>
              <a:rPr lang="ru-RU" sz="2000" dirty="0">
                <a:latin typeface="Times New Roman"/>
              </a:rPr>
              <a:t> физическому лицу (субъекту персональных данных</a:t>
            </a:r>
            <a:r>
              <a:rPr lang="ru-RU" sz="2000" dirty="0" smtClean="0">
                <a:latin typeface="Times New Roman"/>
              </a:rPr>
              <a:t>);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</a:rPr>
              <a:t>В том числе:</a:t>
            </a:r>
          </a:p>
          <a:p>
            <a:pPr lvl="1" algn="just">
              <a:buFontTx/>
              <a:buChar char="-"/>
            </a:pPr>
            <a:r>
              <a:rPr lang="ru-RU" i="1" dirty="0" smtClean="0">
                <a:latin typeface="Times New Roman"/>
              </a:rPr>
              <a:t>фамилия, имя, отчество;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дата рождения;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адрес местожительства;</a:t>
            </a:r>
          </a:p>
          <a:p>
            <a:pPr lvl="1">
              <a:buFontTx/>
              <a:buChar char="-"/>
            </a:pPr>
            <a:r>
              <a:rPr lang="ru-RU" i="1" dirty="0">
                <a:latin typeface="Times New Roman"/>
              </a:rPr>
              <a:t>паспортные данные, СНИЛС, ИНН;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социальное, имущественное, семейное положение;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сведения о доходах, образовании, профессии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номер банковской карты;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фотографические изображения;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и другие.</a:t>
            </a:r>
          </a:p>
          <a:p>
            <a:pPr lvl="1" algn="just">
              <a:buFontTx/>
              <a:buChar char="-"/>
            </a:pPr>
            <a:endParaRPr lang="ru-RU" dirty="0">
              <a:latin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4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2656"/>
            <a:ext cx="32131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92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Специальные категории персональных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расовая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интимной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dirty="0"/>
              <a:t>Биометрические</a:t>
            </a:r>
            <a:br>
              <a:rPr lang="ru-RU" sz="3800" dirty="0"/>
            </a:br>
            <a:r>
              <a:rPr lang="ru-RU" sz="3800" dirty="0"/>
              <a:t>персональные данные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расовая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интимной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персональных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dirty="0" smtClean="0"/>
              <a:t> – </a:t>
            </a:r>
            <a:r>
              <a:rPr lang="ru-RU" sz="2000" dirty="0">
                <a:latin typeface="Times New Roman"/>
              </a:rPr>
              <a:t>любое действие (операция) или совокупность действий (операций), совершаемых с использованием средств автоматизации или без использования таких средств с персональными данными, включая </a:t>
            </a:r>
            <a:endParaRPr lang="ru-RU" sz="2000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сбор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запись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систематизацию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накопление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хранение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уточнение </a:t>
            </a:r>
            <a:r>
              <a:rPr lang="ru-RU" i="1" dirty="0">
                <a:latin typeface="Times New Roman"/>
              </a:rPr>
              <a:t>(обновление, изменение),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извлечение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использование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передачу </a:t>
            </a:r>
            <a:r>
              <a:rPr lang="ru-RU" i="1" dirty="0">
                <a:latin typeface="Times New Roman"/>
              </a:rPr>
              <a:t>(распространение, предоставление, доступ),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обезличивание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блокирование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удаление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уничтожение </a:t>
            </a:r>
            <a:r>
              <a:rPr lang="ru-RU" i="1" dirty="0">
                <a:latin typeface="Times New Roman"/>
              </a:rPr>
              <a:t>персональных </a:t>
            </a:r>
            <a:r>
              <a:rPr lang="ru-RU" i="1" dirty="0" smtClean="0">
                <a:latin typeface="Times New Roman"/>
              </a:rPr>
              <a:t>данных.</a:t>
            </a:r>
            <a:endParaRPr lang="ru-RU" i="1" dirty="0">
              <a:latin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3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такой оператор </a:t>
            </a:r>
            <a:r>
              <a:rPr lang="ru-RU" dirty="0" err="1"/>
              <a:t>ПД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персональных данных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государственный орган, муниципальный орган, юридическое или физическое лицо, самостоятельно или совместно с другими лицами организующие и (или) осуществляющие обработку персональных данных.</a:t>
            </a:r>
          </a:p>
          <a:p>
            <a:pPr marL="11430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6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Операторов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</a:p>
          <a:p>
            <a:pPr marL="777240" lvl="2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персональных данных обязан уведомить уполномоченный орган по защите прав субъектов персональных данных о своем намерении осуществлять обработку персональных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22) </a:t>
            </a:r>
          </a:p>
          <a:p>
            <a:pPr marL="777240" lvl="2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</a:t>
            </a:r>
          </a:p>
          <a:p>
            <a:pPr marL="777240" lvl="2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изменения сведений,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содержащихся в Уведомлении,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случае прекращения обработки персональных данных оператор обязан уведомить об этом уполномоченный орган по защите прав субъектов персональных данных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десяти рабочих дней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возникновения таких изменений или с даты прекращения обработки персональных данных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7 ст. 22)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7240" lvl="2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7240" lvl="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9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Уведомление </a:t>
            </a:r>
            <a:br>
              <a:rPr lang="ru-RU" smtClean="0"/>
            </a:br>
            <a:r>
              <a:rPr lang="ru-RU" smtClean="0"/>
              <a:t>должно включать в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70000" lnSpcReduction="20000"/>
          </a:bodyPr>
          <a:lstStyle/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(фамилия, имя, отчество),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оператора;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обработки ПД;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субъектов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обрабатываются;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основание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действий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общее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используемых оператором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предусмотренных статьями 18.1 и 19 Федерального закона № 152-ФЗ, в том числе сведения о наличии шифровальных (криптографических) средств и наименования этих средств;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лица или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юридического лица,          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ответственных за организацию обработки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номера их контактных телефонов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почтовые адреса и адреса электронной почты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 startAt="8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начала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 startAt="8"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или условие прекращения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71500" indent="-457200" algn="just">
              <a:buFont typeface="+mj-lt"/>
              <a:buAutoNum type="arabicPeriod" startAt="8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наличии или об отсутствии трансграничной передачи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процессе их обработки;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сведения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месте нахождения базы данных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содержащей персональные данные граждан РФ;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сведения </a:t>
            </a: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обеспечении безопасности персональных данных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к защите персональных данных, установленными Правительством РФ.</a:t>
            </a:r>
          </a:p>
          <a:p>
            <a:pPr marL="571500" indent="-457200">
              <a:buFont typeface="+mj-lt"/>
              <a:buAutoNum type="arabicPeriod" startAt="8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25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583</TotalTime>
  <Words>2434</Words>
  <Application>Microsoft Office PowerPoint</Application>
  <PresentationFormat>Экран (4:3)</PresentationFormat>
  <Paragraphs>202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Соседство</vt:lpstr>
      <vt:lpstr>Обязанности юридических лиц, как Операторов ПД</vt:lpstr>
      <vt:lpstr>Нормативно-правовые акты, регулирующие деятельность по обработке ПД</vt:lpstr>
      <vt:lpstr>Персональные данные</vt:lpstr>
      <vt:lpstr>Специальные категории персональных данных</vt:lpstr>
      <vt:lpstr>Биометрические персональные данные</vt:lpstr>
      <vt:lpstr>Обработка персональных данных</vt:lpstr>
      <vt:lpstr>Кто такой оператор ПД?</vt:lpstr>
      <vt:lpstr>Обязанности Операторов</vt:lpstr>
      <vt:lpstr>Уведомление  должно включать в себя:</vt:lpstr>
      <vt:lpstr>Презентация PowerPoint</vt:lpstr>
      <vt:lpstr>Меры, направленные на исполнение Оператором его законных обязанностей (ч. 1 ст. 18.1)</vt:lpstr>
      <vt:lpstr>Меры, направленные на исполнение Оператором его законных обязанностей  (ч. 1 ст. 18.1)</vt:lpstr>
      <vt:lpstr>Презентация PowerPoint</vt:lpstr>
      <vt:lpstr>Меры по обеспечению безопасности ПД  при их обработке, осуществляемой без использования средств автоматизации</vt:lpstr>
      <vt:lpstr>Требования к обработке ПД</vt:lpstr>
      <vt:lpstr>Лица, ответственные за организацию обработки персональных данных </vt:lpstr>
      <vt:lpstr>Согласие на обработку персональных данных субъекта ПД</vt:lpstr>
      <vt:lpstr>Согласие на обработку персональных данных субъекта ПД</vt:lpstr>
      <vt:lpstr>Письменное согласие  должно включать в себя:</vt:lpstr>
      <vt:lpstr>Презентация PowerPoint</vt:lpstr>
      <vt:lpstr>Презентация PowerPoint</vt:lpstr>
      <vt:lpstr>Ответственность  за нарушение в области персональных данных</vt:lpstr>
      <vt:lpstr>Ответственность Оператора по ст. 13.11 КоАП РФ с 1 июля 2017г.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Обязанности юридических лиц, как Операторов ПД</dc:title>
  <dc:creator>Роскомнадзор. Томск. Солдатенко А.Ю.</dc:creator>
  <cp:lastModifiedBy>svetlana</cp:lastModifiedBy>
  <cp:revision>39</cp:revision>
  <dcterms:created xsi:type="dcterms:W3CDTF">2017-06-14T08:33:26Z</dcterms:created>
  <dcterms:modified xsi:type="dcterms:W3CDTF">2019-05-29T03:34:06Z</dcterms:modified>
</cp:coreProperties>
</file>